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fb105e324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fb105e324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fb105e324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fb105e324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cb2444bd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cb2444bd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fb105e324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fb105e324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fb105e324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fb105e324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cb2444bd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cb2444bd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cb2444bd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cb2444bd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cb2444bd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cb2444bd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cb2444bd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cb2444bd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cb2444bd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cb2444bd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fb105e32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fb105e32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cb2444bd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cb2444bd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cb2444bd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cb2444bd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fb105e324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fb105e324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cb2444bd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cb2444bd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cb2444bd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cb2444bd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b2444bd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b2444bd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cb2444bd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cb2444bd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cb2444bd4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cb2444bd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fb105e324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fb105e324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cb2444bd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cb2444bd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fb105e32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fb105e32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00f947258_2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00f947258_2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00c542cc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00c542cc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cb2444bd4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cb2444bd4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b2444bd4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b2444bd4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cb2444bd4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cb2444bd4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cb2444bd4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cb2444bd4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cb2444bd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cb2444bd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cb2444bd4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cb2444bd4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0351f6e1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0351f6e1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0351f6e12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0351f6e12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cb2444bd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cb2444bd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fb105e324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fb105e324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fb105e324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fb105e324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fb105e324_0_1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fb105e324_0_1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cb2444bd4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cb2444bd4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fb105e324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fb105e324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cb2444bd4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cb2444bd4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fb105e324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fb105e324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cb2444bd4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cb2444bd4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cb2444bd4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cb2444bd4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cb2444bd4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5cb2444bd4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fb105e324_0_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fb105e324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cb2444bd4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cb2444bd4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cb2444bd4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cb2444bd4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cb2444bd4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cb2444bd4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cb2444bd4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cb2444bd4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cb2444bd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cb2444bd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fb105e324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fb105e324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fb105e324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fb105e324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fb105e324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fb105e324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5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java.com" TargetMode="External"/><Relationship Id="rId4" Type="http://schemas.openxmlformats.org/officeDocument/2006/relationships/hyperlink" Target="https://www.oracle.com/java/technologies/javase-jdk15-downloads.html" TargetMode="External"/><Relationship Id="rId5" Type="http://schemas.openxmlformats.org/officeDocument/2006/relationships/hyperlink" Target="https://www.jetbrains.com/idea/download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-scm.com/downloads" TargetMode="External"/><Relationship Id="rId4" Type="http://schemas.openxmlformats.org/officeDocument/2006/relationships/hyperlink" Target="https://github.com/" TargetMode="External"/><Relationship Id="rId5" Type="http://schemas.openxmlformats.org/officeDocument/2006/relationships/hyperlink" Target="https://docs.gradle.org/current/userguide/userguide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tt.me/cfif11" TargetMode="External"/><Relationship Id="rId4" Type="http://schemas.openxmlformats.org/officeDocument/2006/relationships/hyperlink" Target="mailto:11cfif@gmail.com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ithub.com/polis-mail-ru/java-tasks" TargetMode="External"/><Relationship Id="rId4" Type="http://schemas.openxmlformats.org/officeDocument/2006/relationships/hyperlink" Target="https://github.com/polis-mail-ru/java-course" TargetMode="External"/><Relationship Id="rId5" Type="http://schemas.openxmlformats.org/officeDocument/2006/relationships/hyperlink" Target="https://guides.github.com/activities/hello-world/" TargetMode="External"/><Relationship Id="rId6" Type="http://schemas.openxmlformats.org/officeDocument/2006/relationships/hyperlink" Target="https://git-scm.com/book/ru/v2/%D0%92%D0%B2%D0%B5%D0%B4%D0%B5%D0%BD%D0%B8%D0%B5-%D0%9E-%D1%81%D0%B8%D1%81%D1%82%D0%B5%D0%BC%D0%B5-%D0%BA%D0%BE%D0%BD%D1%82%D1%80%D0%BE%D0%BB%D1%8F-%D0%B2%D0%B5%D1%80%D1%81%D0%B8%D0%B9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 и введение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27952" y="41366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Галкин Александр Сергеевич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2021 г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Программа. Коллекции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Списки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Множества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Очереди и стеки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Словари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Стримы</a:t>
            </a:r>
            <a:endParaRPr sz="2200"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7252" y="1152475"/>
            <a:ext cx="4765049" cy="364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Программа. Потоки ввода/вывода и исключения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507975"/>
            <a:ext cx="343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Класс File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Сериализация и десериализация объектов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Типы исключение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Обработка исключений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Try with resources</a:t>
            </a:r>
            <a:endParaRPr sz="2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700" y="1170125"/>
            <a:ext cx="404491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2447" y="1017725"/>
            <a:ext cx="1693775" cy="29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Программа. Окружение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Git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Gradle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log4j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JUnit</a:t>
            </a:r>
            <a:endParaRPr sz="2200"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225" y="1255325"/>
            <a:ext cx="2336302" cy="161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100" y="2722500"/>
            <a:ext cx="2421000" cy="24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9075" y="1076375"/>
            <a:ext cx="1970150" cy="19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8575" y="3478275"/>
            <a:ext cx="3363723" cy="12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Часть 1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Java</a:t>
            </a:r>
            <a:endParaRPr sz="2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500" u="sng">
                <a:solidFill>
                  <a:schemeClr val="hlink"/>
                </a:solidFill>
                <a:hlinkClick r:id="rId3"/>
              </a:rPr>
              <a:t>https://www.java.com</a:t>
            </a:r>
            <a:endParaRPr sz="15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JDK 15</a:t>
            </a:r>
            <a:endParaRPr sz="22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500" u="sng">
                <a:solidFill>
                  <a:schemeClr val="hlink"/>
                </a:solidFill>
                <a:hlinkClick r:id="rId4"/>
              </a:rPr>
              <a:t>https://www.oracle.com/java/technologies/javase-jdk15-downloads.html</a:t>
            </a:r>
            <a:endParaRPr sz="15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IntelliJ IDEA Community</a:t>
            </a:r>
            <a:endParaRPr sz="2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500" u="sng">
                <a:solidFill>
                  <a:schemeClr val="hlink"/>
                </a:solidFill>
                <a:hlinkClick r:id="rId5"/>
              </a:rPr>
              <a:t>https://www.jetbrains.com/idea/download/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Создание проекта.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238" y="1017725"/>
            <a:ext cx="696952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Создание проекта. Артефакты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100" y="1017725"/>
            <a:ext cx="700379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Создание проекта. Gradle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763" y="1017725"/>
            <a:ext cx="6986472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Создание проекта. Путь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338" y="1017725"/>
            <a:ext cx="696531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Создание проекта. Пакет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750" y="1017721"/>
            <a:ext cx="5660501" cy="1890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1750" y="3133150"/>
            <a:ext cx="5660499" cy="17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Создание проекта. Класс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37" y="1205100"/>
            <a:ext cx="6077926" cy="15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338" y="2964650"/>
            <a:ext cx="5285312" cy="20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Знакомство. Образование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83750" y="3666000"/>
            <a:ext cx="27765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ФизФак СПбГУ</a:t>
            </a:r>
            <a:endParaRPr sz="2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2200"/>
              <a:t>2009 - 2015</a:t>
            </a:r>
            <a:endParaRPr sz="22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032" y="1511475"/>
            <a:ext cx="2366993" cy="23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327" y="1511475"/>
            <a:ext cx="1871573" cy="23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Создание проекта. Код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150" y="1123250"/>
            <a:ext cx="4527700" cy="1266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8150" y="3295250"/>
            <a:ext cx="4527700" cy="17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/>
          <p:nvPr/>
        </p:nvSpPr>
        <p:spPr>
          <a:xfrm>
            <a:off x="4188750" y="2556188"/>
            <a:ext cx="7665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Создание проекта. Результат</a:t>
            </a: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614475"/>
            <a:ext cx="7162800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Тесты</a:t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Нужны всегда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Реально всегда!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Даже на то, что и так должно работать.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Test Driven Development </a:t>
            </a:r>
            <a:endParaRPr sz="22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Сдача большинства заданий будет проходить с помощью тестов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Тесты. Создание</a:t>
            </a:r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426" y="1661675"/>
            <a:ext cx="6183149" cy="31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5"/>
          <p:cNvSpPr txBox="1"/>
          <p:nvPr/>
        </p:nvSpPr>
        <p:spPr>
          <a:xfrm>
            <a:off x="1372650" y="1072875"/>
            <a:ext cx="6398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2"/>
                </a:solidFill>
              </a:rPr>
              <a:t>'Alt' + 'Enter'</a:t>
            </a:r>
            <a:endParaRPr sz="2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Тесты. Шаблон</a:t>
            </a:r>
            <a:endParaRPr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62" y="1277525"/>
            <a:ext cx="7712075" cy="35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Тесты. Пример</a:t>
            </a:r>
            <a:endParaRPr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850" y="1625375"/>
            <a:ext cx="7536300" cy="26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Тесты. Зависимости</a:t>
            </a:r>
            <a:endParaRPr/>
          </a:p>
        </p:txBody>
      </p:sp>
      <p:pic>
        <p:nvPicPr>
          <p:cNvPr id="225" name="Google Shape;2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035" y="2066275"/>
            <a:ext cx="5321925" cy="29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8"/>
          <p:cNvSpPr txBox="1"/>
          <p:nvPr/>
        </p:nvSpPr>
        <p:spPr>
          <a:xfrm>
            <a:off x="311700" y="1168800"/>
            <a:ext cx="7459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Char char="●"/>
            </a:pPr>
            <a:r>
              <a:rPr lang="ru" sz="2200">
                <a:solidFill>
                  <a:schemeClr val="lt2"/>
                </a:solidFill>
              </a:rPr>
              <a:t>Gradle по умолчанию добавляет стандартную библиотеку для тестирования</a:t>
            </a:r>
            <a:endParaRPr sz="2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Часть 2</a:t>
            </a:r>
            <a:endParaRPr/>
          </a:p>
        </p:txBody>
      </p:sp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Git</a:t>
            </a:r>
            <a:endParaRPr sz="2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500" u="sng">
                <a:solidFill>
                  <a:schemeClr val="hlink"/>
                </a:solidFill>
                <a:hlinkClick r:id="rId3"/>
              </a:rPr>
              <a:t>https://git-scm.com/downloads</a:t>
            </a:r>
            <a:endParaRPr sz="15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GitHub</a:t>
            </a:r>
            <a:endParaRPr sz="22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500" u="sng">
                <a:solidFill>
                  <a:schemeClr val="hlink"/>
                </a:solidFill>
                <a:hlinkClick r:id="rId4"/>
              </a:rPr>
              <a:t>https://github.com/</a:t>
            </a:r>
            <a:endParaRPr sz="15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Gradle</a:t>
            </a:r>
            <a:endParaRPr sz="2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500" u="sng">
                <a:solidFill>
                  <a:schemeClr val="hlink"/>
                </a:solidFill>
                <a:hlinkClick r:id="rId5"/>
              </a:rPr>
              <a:t>https://docs.gradle.org/current/userguide/userguide.html</a:t>
            </a:r>
            <a:endParaRPr sz="1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Рабочий процесс. Fork</a:t>
            </a:r>
            <a:endParaRPr/>
          </a:p>
        </p:txBody>
      </p:sp>
      <p:sp>
        <p:nvSpPr>
          <p:cNvPr id="238" name="Google Shape;238;p40"/>
          <p:cNvSpPr txBox="1"/>
          <p:nvPr>
            <p:ph idx="1" type="body"/>
          </p:nvPr>
        </p:nvSpPr>
        <p:spPr>
          <a:xfrm>
            <a:off x="311700" y="1152475"/>
            <a:ext cx="87876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Делаем </a:t>
            </a:r>
            <a:r>
              <a:rPr b="1" i="1" lang="ru" sz="2200"/>
              <a:t>Fork</a:t>
            </a:r>
            <a:r>
              <a:rPr lang="ru" sz="2200"/>
              <a:t> репозитория</a:t>
            </a:r>
            <a:endParaRPr sz="2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i="1" sz="2200"/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038" y="2108975"/>
            <a:ext cx="8413925" cy="22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Рабочий процесс. GitHub Clone</a:t>
            </a:r>
            <a:endParaRPr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311700" y="1152475"/>
            <a:ext cx="87876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Копируем ссылку на </a:t>
            </a:r>
            <a:r>
              <a:rPr b="1" lang="ru" sz="2200"/>
              <a:t>ВАШ</a:t>
            </a:r>
            <a:r>
              <a:rPr lang="ru" sz="2200"/>
              <a:t> репозиторий</a:t>
            </a:r>
            <a:endParaRPr sz="2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i="1" sz="2200"/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875" y="1710825"/>
            <a:ext cx="7022259" cy="318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Знакомство. </a:t>
            </a:r>
            <a:r>
              <a:rPr lang="ru"/>
              <a:t>Работа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255775" y="1496725"/>
            <a:ext cx="5054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С</a:t>
            </a:r>
            <a:r>
              <a:rPr lang="ru" sz="2200"/>
              <a:t> 2013 (trainee)  по 2017 (middle)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Системное программирование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Проектирование API, библиотеки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Многопоточность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Систематизация</a:t>
            </a:r>
            <a:endParaRPr sz="2200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300" y="1327658"/>
            <a:ext cx="3118000" cy="24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Рабочий процесс. IDEA Clone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988" y="1017725"/>
            <a:ext cx="398338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2"/>
          <p:cNvSpPr txBox="1"/>
          <p:nvPr/>
        </p:nvSpPr>
        <p:spPr>
          <a:xfrm>
            <a:off x="5176850" y="1261725"/>
            <a:ext cx="38658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200">
                <a:solidFill>
                  <a:schemeClr val="lt2"/>
                </a:solidFill>
              </a:rPr>
              <a:t>Или File -&gt; New -&gt; Project From Version Control… -&gt; Git</a:t>
            </a:r>
            <a:endParaRPr b="1" i="1" sz="2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</a:t>
            </a:r>
            <a:r>
              <a:rPr lang="ru"/>
              <a:t>Рабочий процесс. </a:t>
            </a:r>
            <a:r>
              <a:rPr lang="ru"/>
              <a:t>Настройка</a:t>
            </a:r>
            <a:endParaRPr/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50" y="1300377"/>
            <a:ext cx="8315698" cy="3120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Рабочий процесс. IDEA Clone</a:t>
            </a:r>
            <a:endParaRPr/>
          </a:p>
        </p:txBody>
      </p:sp>
      <p:sp>
        <p:nvSpPr>
          <p:cNvPr id="265" name="Google Shape;265;p44"/>
          <p:cNvSpPr txBox="1"/>
          <p:nvPr>
            <p:ph idx="1" type="body"/>
          </p:nvPr>
        </p:nvSpPr>
        <p:spPr>
          <a:xfrm>
            <a:off x="311700" y="1152475"/>
            <a:ext cx="87876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Логинемся на GitHub и клонируем проект</a:t>
            </a:r>
            <a:endParaRPr b="1" i="1" sz="2200"/>
          </a:p>
        </p:txBody>
      </p:sp>
      <p:pic>
        <p:nvPicPr>
          <p:cNvPr id="266" name="Google Shape;2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75" y="2018100"/>
            <a:ext cx="8347274" cy="24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Рабочий процесс. New Branch</a:t>
            </a:r>
            <a:endParaRPr/>
          </a:p>
        </p:txBody>
      </p:sp>
      <p:sp>
        <p:nvSpPr>
          <p:cNvPr id="272" name="Google Shape;272;p45"/>
          <p:cNvSpPr txBox="1"/>
          <p:nvPr>
            <p:ph idx="1" type="body"/>
          </p:nvPr>
        </p:nvSpPr>
        <p:spPr>
          <a:xfrm>
            <a:off x="311700" y="1152475"/>
            <a:ext cx="87876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Создаем новый бранч. Горячие клавиши:  </a:t>
            </a:r>
            <a:r>
              <a:rPr b="1" i="1" lang="ru" sz="2200"/>
              <a:t>Ctrl </a:t>
            </a:r>
            <a:r>
              <a:rPr lang="ru" sz="2200"/>
              <a:t>+ </a:t>
            </a:r>
            <a:r>
              <a:rPr b="1" i="1" lang="ru" sz="2200"/>
              <a:t>Shift </a:t>
            </a:r>
            <a:r>
              <a:rPr lang="ru" sz="2200"/>
              <a:t>+ </a:t>
            </a:r>
            <a:r>
              <a:rPr b="1" i="1" lang="ru" sz="2200"/>
              <a:t>'</a:t>
            </a:r>
            <a:endParaRPr b="1" i="1" sz="2200"/>
          </a:p>
        </p:txBody>
      </p:sp>
      <p:pic>
        <p:nvPicPr>
          <p:cNvPr id="273" name="Google Shape;2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25" y="1790025"/>
            <a:ext cx="4213473" cy="287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075" y="2411600"/>
            <a:ext cx="4152251" cy="16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Рабочий процесс. Commit</a:t>
            </a:r>
            <a:endParaRPr/>
          </a:p>
        </p:txBody>
      </p:sp>
      <p:sp>
        <p:nvSpPr>
          <p:cNvPr id="280" name="Google Shape;280;p46"/>
          <p:cNvSpPr txBox="1"/>
          <p:nvPr>
            <p:ph idx="1" type="body"/>
          </p:nvPr>
        </p:nvSpPr>
        <p:spPr>
          <a:xfrm>
            <a:off x="311700" y="1152475"/>
            <a:ext cx="87876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Делаем изменения и коммитим их</a:t>
            </a:r>
            <a:r>
              <a:rPr lang="ru" sz="2200"/>
              <a:t>:  </a:t>
            </a:r>
            <a:r>
              <a:rPr b="1" i="1" lang="ru" sz="2200"/>
              <a:t>Ctrl </a:t>
            </a:r>
            <a:r>
              <a:rPr lang="ru" sz="2200"/>
              <a:t>+ </a:t>
            </a:r>
            <a:r>
              <a:rPr b="1" i="1" lang="ru" sz="2200"/>
              <a:t>K</a:t>
            </a:r>
            <a:endParaRPr b="1" i="1" sz="2200"/>
          </a:p>
        </p:txBody>
      </p:sp>
      <p:pic>
        <p:nvPicPr>
          <p:cNvPr id="281" name="Google Shape;2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913" y="1790025"/>
            <a:ext cx="5044163" cy="3183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Рабочий процесс. Push</a:t>
            </a:r>
            <a:endParaRPr/>
          </a:p>
        </p:txBody>
      </p:sp>
      <p:sp>
        <p:nvSpPr>
          <p:cNvPr id="287" name="Google Shape;287;p47"/>
          <p:cNvSpPr txBox="1"/>
          <p:nvPr>
            <p:ph idx="1" type="body"/>
          </p:nvPr>
        </p:nvSpPr>
        <p:spPr>
          <a:xfrm>
            <a:off x="311700" y="1152475"/>
            <a:ext cx="87876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Пушим</a:t>
            </a:r>
            <a:r>
              <a:rPr lang="ru" sz="2200"/>
              <a:t> изменения на сервер:  </a:t>
            </a:r>
            <a:r>
              <a:rPr b="1" i="1" lang="ru" sz="2200"/>
              <a:t>Ctrl </a:t>
            </a:r>
            <a:r>
              <a:rPr lang="ru" sz="2200"/>
              <a:t>+ </a:t>
            </a:r>
            <a:r>
              <a:rPr b="1" i="1" lang="ru" sz="2200"/>
              <a:t>Shift</a:t>
            </a:r>
            <a:r>
              <a:rPr lang="ru" sz="2200"/>
              <a:t> + </a:t>
            </a:r>
            <a:r>
              <a:rPr b="1" i="1" lang="ru" sz="2200"/>
              <a:t>K</a:t>
            </a:r>
            <a:endParaRPr b="1" i="1" sz="2200"/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07500"/>
            <a:ext cx="3846500" cy="11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900" y="1655275"/>
            <a:ext cx="3981399" cy="33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Рабочий процесс. Pull Request IDEA</a:t>
            </a:r>
            <a:endParaRPr/>
          </a:p>
        </p:txBody>
      </p:sp>
      <p:sp>
        <p:nvSpPr>
          <p:cNvPr id="295" name="Google Shape;295;p48"/>
          <p:cNvSpPr txBox="1"/>
          <p:nvPr>
            <p:ph idx="1" type="body"/>
          </p:nvPr>
        </p:nvSpPr>
        <p:spPr>
          <a:xfrm>
            <a:off x="311700" y="1152475"/>
            <a:ext cx="87876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Отправляем задание на проверку из IDEA</a:t>
            </a:r>
            <a:endParaRPr b="1" i="1" sz="2200"/>
          </a:p>
        </p:txBody>
      </p:sp>
      <p:pic>
        <p:nvPicPr>
          <p:cNvPr id="296" name="Google Shape;2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66150"/>
            <a:ext cx="3904075" cy="91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8575" y="2191413"/>
            <a:ext cx="4503025" cy="20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Рабочий процесс. Pull Request GitHub</a:t>
            </a:r>
            <a:endParaRPr/>
          </a:p>
        </p:txBody>
      </p:sp>
      <p:sp>
        <p:nvSpPr>
          <p:cNvPr id="303" name="Google Shape;303;p49"/>
          <p:cNvSpPr txBox="1"/>
          <p:nvPr>
            <p:ph idx="1" type="body"/>
          </p:nvPr>
        </p:nvSpPr>
        <p:spPr>
          <a:xfrm>
            <a:off x="311700" y="1152475"/>
            <a:ext cx="87876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Отправляем задание на проверку через GitHub</a:t>
            </a:r>
            <a:endParaRPr b="1" i="1" sz="2200"/>
          </a:p>
        </p:txBody>
      </p:sp>
      <p:pic>
        <p:nvPicPr>
          <p:cNvPr id="304" name="Google Shape;3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546" y="1655275"/>
            <a:ext cx="3026904" cy="5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1588" y="2228675"/>
            <a:ext cx="4640823" cy="285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>
            <p:ph type="title"/>
          </p:nvPr>
        </p:nvSpPr>
        <p:spPr>
          <a:xfrm>
            <a:off x="22350" y="445025"/>
            <a:ext cx="909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Рабочий процесс. Обновить репозиторий</a:t>
            </a:r>
            <a:endParaRPr/>
          </a:p>
        </p:txBody>
      </p:sp>
      <p:sp>
        <p:nvSpPr>
          <p:cNvPr id="311" name="Google Shape;311;p50"/>
          <p:cNvSpPr txBox="1"/>
          <p:nvPr>
            <p:ph idx="1" type="body"/>
          </p:nvPr>
        </p:nvSpPr>
        <p:spPr>
          <a:xfrm>
            <a:off x="311700" y="1152475"/>
            <a:ext cx="87876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Проверяем наличие upstream (полисовского) репозитория, если нет - добавляем: VCS -&gt; GIT -&gt; remotes</a:t>
            </a:r>
            <a:endParaRPr b="1" i="1" sz="2200"/>
          </a:p>
        </p:txBody>
      </p:sp>
      <p:pic>
        <p:nvPicPr>
          <p:cNvPr id="312" name="Google Shape;3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612" y="2043625"/>
            <a:ext cx="5126774" cy="29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/>
          <p:nvPr>
            <p:ph type="title"/>
          </p:nvPr>
        </p:nvSpPr>
        <p:spPr>
          <a:xfrm>
            <a:off x="22350" y="445025"/>
            <a:ext cx="909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Окружение. Рабочий процесс. Обновить репозиторий</a:t>
            </a:r>
            <a:endParaRPr/>
          </a:p>
        </p:txBody>
      </p:sp>
      <p:sp>
        <p:nvSpPr>
          <p:cNvPr id="318" name="Google Shape;318;p51"/>
          <p:cNvSpPr txBox="1"/>
          <p:nvPr>
            <p:ph idx="1" type="body"/>
          </p:nvPr>
        </p:nvSpPr>
        <p:spPr>
          <a:xfrm>
            <a:off x="311700" y="1152475"/>
            <a:ext cx="87876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Подтягиваем изменения из</a:t>
            </a:r>
            <a:r>
              <a:rPr lang="ru" sz="2000"/>
              <a:t> upstream (полисовского) репозитория: VCS -&gt; GIT -&gt; Pull (у вас название будет не origin, но ссылка должна вести именно на  polis)</a:t>
            </a:r>
            <a:endParaRPr b="1" i="1" sz="2000"/>
          </a:p>
        </p:txBody>
      </p:sp>
      <p:pic>
        <p:nvPicPr>
          <p:cNvPr id="319" name="Google Shape;3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850" y="1994675"/>
            <a:ext cx="4738949" cy="29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Знакомство. </a:t>
            </a:r>
            <a:r>
              <a:rPr lang="ru"/>
              <a:t>Работа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255775" y="1496725"/>
            <a:ext cx="5765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С 2017 по настоящее время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Промышленное программирование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Поддержка инфраструктуры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Рефакторинг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Специализация системы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Создание продукта для пользователей</a:t>
            </a:r>
            <a:endParaRPr sz="22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875" y="445026"/>
            <a:ext cx="2685422" cy="267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189" y="2979302"/>
            <a:ext cx="1978799" cy="197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Введение. Java. Принципы</a:t>
            </a:r>
            <a:endParaRPr/>
          </a:p>
        </p:txBody>
      </p:sp>
      <p:sp>
        <p:nvSpPr>
          <p:cNvPr id="325" name="Google Shape;325;p52"/>
          <p:cNvSpPr txBox="1"/>
          <p:nvPr>
            <p:ph idx="1" type="body"/>
          </p:nvPr>
        </p:nvSpPr>
        <p:spPr>
          <a:xfrm>
            <a:off x="311700" y="1152475"/>
            <a:ext cx="589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Мультиплатформенность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Простой и чистый синтаксис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Встроенный сборщик мусора</a:t>
            </a:r>
            <a:endParaRPr sz="2200"/>
          </a:p>
        </p:txBody>
      </p:sp>
      <p:pic>
        <p:nvPicPr>
          <p:cNvPr id="326" name="Google Shape;3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151" y="938800"/>
            <a:ext cx="2094849" cy="3843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Введение. Java. Процесс разработки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3"/>
          <p:cNvSpPr txBox="1"/>
          <p:nvPr>
            <p:ph idx="1" type="body"/>
          </p:nvPr>
        </p:nvSpPr>
        <p:spPr>
          <a:xfrm>
            <a:off x="311700" y="1152475"/>
            <a:ext cx="877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Разработчик пишет код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Код компилируется в byte-code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Byte-code исполняется на JVM на машине клиента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Клиент видит </a:t>
            </a:r>
            <a:r>
              <a:rPr lang="ru" sz="2200"/>
              <a:t>работающее</a:t>
            </a:r>
            <a:r>
              <a:rPr lang="ru" sz="2200"/>
              <a:t> приложение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Введение. Java. Платформа</a:t>
            </a:r>
            <a:endParaRPr/>
          </a:p>
        </p:txBody>
      </p:sp>
      <p:sp>
        <p:nvSpPr>
          <p:cNvPr id="338" name="Google Shape;338;p54"/>
          <p:cNvSpPr txBox="1"/>
          <p:nvPr>
            <p:ph idx="1" type="body"/>
          </p:nvPr>
        </p:nvSpPr>
        <p:spPr>
          <a:xfrm>
            <a:off x="311700" y="1152475"/>
            <a:ext cx="878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Java runtime environment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ru" sz="2200"/>
              <a:t>Java virtual machine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ru" sz="2200"/>
              <a:t>Class libraries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Java development kit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ru" sz="2200"/>
              <a:t>JRE</a:t>
            </a:r>
            <a:endParaRPr sz="2200"/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ru" sz="2200"/>
              <a:t>Java compiler 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39" name="Google Shape;3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975" y="1248338"/>
            <a:ext cx="4755126" cy="322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Введение. Java. </a:t>
            </a:r>
            <a:r>
              <a:rPr lang="ru"/>
              <a:t>Garbage Collector</a:t>
            </a:r>
            <a:endParaRPr/>
          </a:p>
        </p:txBody>
      </p:sp>
      <p:sp>
        <p:nvSpPr>
          <p:cNvPr id="345" name="Google Shape;345;p55"/>
          <p:cNvSpPr txBox="1"/>
          <p:nvPr>
            <p:ph idx="1" type="body"/>
          </p:nvPr>
        </p:nvSpPr>
        <p:spPr>
          <a:xfrm>
            <a:off x="311700" y="1152475"/>
            <a:ext cx="399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Stack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Heap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Поиск недостижимых объектов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Удаление недостижимых объектов</a:t>
            </a:r>
            <a:endParaRPr sz="2200"/>
          </a:p>
        </p:txBody>
      </p:sp>
      <p:pic>
        <p:nvPicPr>
          <p:cNvPr id="346" name="Google Shape;3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950" y="1152475"/>
            <a:ext cx="4721225" cy="354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Java. Метод main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public (protected, package-private, private)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static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void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String[]</a:t>
            </a:r>
            <a:endParaRPr sz="2200"/>
          </a:p>
        </p:txBody>
      </p:sp>
      <p:pic>
        <p:nvPicPr>
          <p:cNvPr id="353" name="Google Shape;3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288" y="2907525"/>
            <a:ext cx="7455426" cy="19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Java. Типы переменных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7"/>
          <p:cNvSpPr txBox="1"/>
          <p:nvPr>
            <p:ph idx="1" type="body"/>
          </p:nvPr>
        </p:nvSpPr>
        <p:spPr>
          <a:xfrm>
            <a:off x="311700" y="3043875"/>
            <a:ext cx="85206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Примитивы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Ссылочные типы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Обертки над примитивами</a:t>
            </a:r>
            <a:endParaRPr sz="2200"/>
          </a:p>
        </p:txBody>
      </p:sp>
      <p:sp>
        <p:nvSpPr>
          <p:cNvPr id="360" name="Google Shape;360;p57"/>
          <p:cNvSpPr txBox="1"/>
          <p:nvPr/>
        </p:nvSpPr>
        <p:spPr>
          <a:xfrm>
            <a:off x="1372650" y="1566375"/>
            <a:ext cx="6398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lt2"/>
                </a:solidFill>
              </a:rPr>
              <a:t>Java - статически типизированный язык </a:t>
            </a:r>
            <a:endParaRPr sz="2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Java. Целочисленные примитивы</a:t>
            </a:r>
            <a:endParaRPr/>
          </a:p>
        </p:txBody>
      </p:sp>
      <p:sp>
        <p:nvSpPr>
          <p:cNvPr id="366" name="Google Shape;366;p58"/>
          <p:cNvSpPr txBox="1"/>
          <p:nvPr>
            <p:ph idx="1" type="body"/>
          </p:nvPr>
        </p:nvSpPr>
        <p:spPr>
          <a:xfrm>
            <a:off x="311700" y="1152475"/>
            <a:ext cx="877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byte  - размер 1 байт, значение от -128 до 127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short  - размер 2 байта, значение от -32768 до 32767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int  - размер 4 байта, значение от -2^31 до 2^31 - 1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long  - размер 8 байт, значение от -2^63 до 2^63 - 1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Значение по умолчанию                 	</a:t>
            </a:r>
            <a:r>
              <a:rPr b="1" i="1" lang="ru" sz="2000"/>
              <a:t>int default; //0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Деление целочисленное               	</a:t>
            </a:r>
            <a:r>
              <a:rPr b="1" i="1" lang="ru" sz="2000"/>
              <a:t>int devide = 5 / 2; 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Остаток при делении на число    	</a:t>
            </a:r>
            <a:r>
              <a:rPr b="1" i="1" lang="ru" sz="2000"/>
              <a:t>int remaind = 45 % 7; 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Инкремент							</a:t>
            </a:r>
            <a:r>
              <a:rPr b="1" i="1" lang="ru" sz="2000"/>
              <a:t>int a = 3;  int b = ++a;  int c = b++;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Присваивание						</a:t>
            </a:r>
            <a:r>
              <a:rPr b="1" i="1" lang="ru" sz="2000"/>
              <a:t>int a = 3;  int b = 2;  b += a;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Переполнение  					</a:t>
            </a:r>
            <a:r>
              <a:rPr b="1" i="1" lang="ru" sz="2000"/>
              <a:t>byte a = 126;  a += 2;</a:t>
            </a:r>
            <a:r>
              <a:rPr lang="ru" sz="2000"/>
              <a:t> 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Java. boolean</a:t>
            </a:r>
            <a:endParaRPr/>
          </a:p>
        </p:txBody>
      </p:sp>
      <p:sp>
        <p:nvSpPr>
          <p:cNvPr id="372" name="Google Shape;372;p59"/>
          <p:cNvSpPr txBox="1"/>
          <p:nvPr>
            <p:ph idx="1" type="body"/>
          </p:nvPr>
        </p:nvSpPr>
        <p:spPr>
          <a:xfrm>
            <a:off x="311700" y="1152475"/>
            <a:ext cx="877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Значение по умолчанию: 				</a:t>
            </a:r>
            <a:r>
              <a:rPr b="1" i="1" lang="ru" sz="2000"/>
              <a:t>boolean default; //false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Операция отрицания (not)				</a:t>
            </a:r>
            <a:r>
              <a:rPr b="1" i="1" lang="ru" sz="2000"/>
              <a:t>boolean not = !false; 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Операция логического И (and)			</a:t>
            </a:r>
            <a:r>
              <a:rPr b="1" i="1" lang="ru" sz="2000"/>
              <a:t>boolean and = true &amp;&amp; true; 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Операция логического ИЛИ (or)   		</a:t>
            </a:r>
            <a:r>
              <a:rPr b="1" i="1" lang="ru" sz="2000"/>
              <a:t>boolean or = false || false; 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Операция (xor)							</a:t>
            </a:r>
            <a:r>
              <a:rPr b="1" i="1" lang="ru" sz="2000"/>
              <a:t>boolean xor = false ^ true; </a:t>
            </a:r>
            <a:endParaRPr b="1" i="1" sz="20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Операции И и ИЛИ могут использоваться в сокращенной форме </a:t>
            </a:r>
            <a:r>
              <a:rPr b="1" i="1" lang="ru" sz="2000"/>
              <a:t>boolean d = (true | false) &amp; true;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Порядок выполнения операций		</a:t>
            </a:r>
            <a:r>
              <a:rPr b="1" i="1" lang="ru" sz="2000"/>
              <a:t>1) !  2) &amp;  3) ^  4) |  5) &amp;&amp;  6) ||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Чему равно следующее выражение 	</a:t>
            </a:r>
            <a:r>
              <a:rPr b="1" i="1" lang="ru" sz="2000"/>
              <a:t>boolean b = true &amp;&amp; !false;</a:t>
            </a:r>
            <a:endParaRPr b="1" i="1"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Java. </a:t>
            </a:r>
            <a:r>
              <a:rPr lang="ru"/>
              <a:t>Числа с плавающей точкой</a:t>
            </a:r>
            <a:endParaRPr/>
          </a:p>
        </p:txBody>
      </p:sp>
      <p:sp>
        <p:nvSpPr>
          <p:cNvPr id="378" name="Google Shape;378;p60"/>
          <p:cNvSpPr txBox="1"/>
          <p:nvPr>
            <p:ph idx="1" type="body"/>
          </p:nvPr>
        </p:nvSpPr>
        <p:spPr>
          <a:xfrm>
            <a:off x="311700" y="1152475"/>
            <a:ext cx="877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float  - размер 4 байта, на мантиссу выделено 23 бита, 8 бит на экспоненту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double  - размер 8 байт, на мантиссу выделено 52 бита, 11 бит на экспоненту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b="1" i="1" lang="ru" sz="2000"/>
              <a:t>float pi = 3.1415f; 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i="1" lang="ru" sz="2000"/>
              <a:t>double e = 2.71828; 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i="1" lang="ru" sz="2000"/>
              <a:t>double eps = 5e-3;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i="1" lang="ru" sz="2000"/>
              <a:t>double val = 0.1 + 0.1 + 0.1 + 0.1 + 0.1 + 0.1 + 0.1 + 0.1 + 0.1 + 0.1;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Java. </a:t>
            </a:r>
            <a:r>
              <a:rPr lang="ru"/>
              <a:t>Символы</a:t>
            </a:r>
            <a:endParaRPr/>
          </a:p>
        </p:txBody>
      </p:sp>
      <p:sp>
        <p:nvSpPr>
          <p:cNvPr id="384" name="Google Shape;384;p61"/>
          <p:cNvSpPr txBox="1"/>
          <p:nvPr>
            <p:ph idx="1" type="body"/>
          </p:nvPr>
        </p:nvSpPr>
        <p:spPr>
          <a:xfrm>
            <a:off x="311700" y="1152475"/>
            <a:ext cx="877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char  - размер 2 байта, значение от 0 до 65535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Кодирует символы Unicode от '\u0000' до '\uffff'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Обычно записывается не числом а символом в одинарных кавычках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b="1" i="1" lang="ru" sz="2000"/>
              <a:t>char a = 'a'; 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i="1" lang="ru" sz="2000"/>
              <a:t>char b = 'a' + 1; 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i="1" lang="ru" sz="2000"/>
              <a:t>char dog = '\u0040'; 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i="1" lang="ru" sz="2000"/>
              <a:t>char ch1 = '1';  char ch2 = 1; // ch1 == ch2 ?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i="1" lang="ru" sz="2000"/>
              <a:t>char newLine = '\n';  char tab = '\t';  char carriageReturn = '\r';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i="1" lang="ru" sz="2000"/>
              <a:t>char backslash = '\\';  char singleQuote = '\'';  char doubleQuote = '\"';</a:t>
            </a:r>
            <a:endParaRPr b="1" i="1"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Знакомство. </a:t>
            </a:r>
            <a:r>
              <a:rPr lang="ru"/>
              <a:t>Контакты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017725"/>
            <a:ext cx="8520600" cy="3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TamTam: </a:t>
            </a:r>
            <a:r>
              <a:rPr lang="ru" sz="2200" u="sng">
                <a:solidFill>
                  <a:schemeClr val="hlink"/>
                </a:solidFill>
                <a:hlinkClick r:id="rId3"/>
              </a:rPr>
              <a:t>https://tt.me/cfif11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E-mail: </a:t>
            </a:r>
            <a:r>
              <a:rPr lang="ru" sz="2200" u="sng">
                <a:solidFill>
                  <a:schemeClr val="hlink"/>
                </a:solidFill>
                <a:hlinkClick r:id="rId4"/>
              </a:rPr>
              <a:t>11cfif@gmail.com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Все новости, материалы будут выкладываться на сайте технополиса</a:t>
            </a:r>
            <a:endParaRPr sz="22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Java. Кастинг</a:t>
            </a:r>
            <a:endParaRPr/>
          </a:p>
        </p:txBody>
      </p:sp>
      <p:sp>
        <p:nvSpPr>
          <p:cNvPr id="390" name="Google Shape;390;p62"/>
          <p:cNvSpPr txBox="1"/>
          <p:nvPr>
            <p:ph idx="1" type="body"/>
          </p:nvPr>
        </p:nvSpPr>
        <p:spPr>
          <a:xfrm>
            <a:off x="311700" y="1152475"/>
            <a:ext cx="877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Явный - дело рук программиста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Неявный - дело рук компилятора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b="1" i="1" lang="ru" sz="2000"/>
              <a:t>double d = 2.00003;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i="1" lang="ru" sz="2000"/>
              <a:t>long l =  (long) d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i="1" lang="ru" sz="2000"/>
              <a:t>int val = (int) (1 + 2L + 3);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i="1" lang="ru" sz="2000"/>
              <a:t>int twoByte = 256;</a:t>
            </a:r>
            <a:endParaRPr b="1" i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i="1" lang="ru" sz="2000"/>
              <a:t>byte overflow = (byte) twoByte; </a:t>
            </a:r>
            <a:endParaRPr b="1" i="1" sz="2000"/>
          </a:p>
        </p:txBody>
      </p:sp>
      <p:sp>
        <p:nvSpPr>
          <p:cNvPr id="391" name="Google Shape;391;p62"/>
          <p:cNvSpPr/>
          <p:nvPr/>
        </p:nvSpPr>
        <p:spPr>
          <a:xfrm>
            <a:off x="4806600" y="2639700"/>
            <a:ext cx="4025700" cy="1909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62"/>
          <p:cNvPicPr preferRelativeResize="0"/>
          <p:nvPr/>
        </p:nvPicPr>
        <p:blipFill rotWithShape="1">
          <a:blip r:embed="rId3">
            <a:alphaModFix/>
          </a:blip>
          <a:srcRect b="-11430" l="0" r="0" t="11429"/>
          <a:stretch/>
        </p:blipFill>
        <p:spPr>
          <a:xfrm>
            <a:off x="4806650" y="2778294"/>
            <a:ext cx="4025600" cy="20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Java. Условия</a:t>
            </a:r>
            <a:endParaRPr/>
          </a:p>
        </p:txBody>
      </p:sp>
      <p:pic>
        <p:nvPicPr>
          <p:cNvPr id="398" name="Google Shape;39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675" y="1302175"/>
            <a:ext cx="6560651" cy="32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Java. Цикл</a:t>
            </a:r>
            <a:endParaRPr/>
          </a:p>
        </p:txBody>
      </p:sp>
      <p:pic>
        <p:nvPicPr>
          <p:cNvPr id="404" name="Google Shape;4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288" y="1437946"/>
            <a:ext cx="7681426" cy="30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Полезные ссылки</a:t>
            </a:r>
            <a:endParaRPr/>
          </a:p>
        </p:txBody>
      </p:sp>
      <p:sp>
        <p:nvSpPr>
          <p:cNvPr id="410" name="Google Shape;410;p65"/>
          <p:cNvSpPr txBox="1"/>
          <p:nvPr>
            <p:ph idx="1" type="body"/>
          </p:nvPr>
        </p:nvSpPr>
        <p:spPr>
          <a:xfrm>
            <a:off x="311700" y="1152475"/>
            <a:ext cx="877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Репозитории </a:t>
            </a:r>
            <a:endParaRPr sz="2200"/>
          </a:p>
          <a:p>
            <a:pPr indent="-3683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ru" sz="2200" u="sng">
                <a:solidFill>
                  <a:schemeClr val="hlink"/>
                </a:solidFill>
                <a:hlinkClick r:id="rId3"/>
              </a:rPr>
              <a:t>https://github.com/polis-mail-ru/java-tasks</a:t>
            </a:r>
            <a:r>
              <a:rPr lang="ru" sz="2200"/>
              <a:t> </a:t>
            </a:r>
            <a:endParaRPr sz="2200"/>
          </a:p>
          <a:p>
            <a:pPr indent="-3683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ru" sz="2200" u="sng">
                <a:solidFill>
                  <a:schemeClr val="hlink"/>
                </a:solidFill>
                <a:hlinkClick r:id="rId4"/>
              </a:rPr>
              <a:t>https://github.com/polis-mail-ru/java-course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Основы работы с  GitHub</a:t>
            </a:r>
            <a:endParaRPr sz="2200"/>
          </a:p>
          <a:p>
            <a:pPr indent="-3683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ru" sz="2200" u="sng">
                <a:solidFill>
                  <a:schemeClr val="hlink"/>
                </a:solidFill>
                <a:hlinkClick r:id="rId5"/>
              </a:rPr>
              <a:t>https://guides.github.com/activities/hello-world/</a:t>
            </a:r>
            <a:r>
              <a:rPr lang="ru" sz="2200"/>
              <a:t>   </a:t>
            </a:r>
            <a:endParaRPr sz="2200"/>
          </a:p>
          <a:p>
            <a:pPr indent="-3683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ru" sz="2200" u="sng">
                <a:solidFill>
                  <a:schemeClr val="hlink"/>
                </a:solidFill>
                <a:hlinkClick r:id="rId6"/>
              </a:rPr>
              <a:t>https://git-scm.com/book/ru/v2/Введение-О-git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Знакомство. Технические вопросы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862025"/>
            <a:ext cx="8369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Писали ли вы когда-нибудь на Java?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Какие языки программирования вы использовали?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Что такое ООП?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Что такое  CVS, GitHub?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Чему вы хотите научиться за этот курс?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Программа. Окружение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JVM, JRE, JDK, JIT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Примитивы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Объекты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JMM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GC</a:t>
            </a:r>
            <a:endParaRPr sz="2200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746" y="1112287"/>
            <a:ext cx="5446755" cy="349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Программа. Простейшие операции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Массивы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Циклы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Условия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Switch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Методы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Видимость</a:t>
            </a:r>
            <a:endParaRPr sz="220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100" y="1152475"/>
            <a:ext cx="5588451" cy="37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Программа. ООП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77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Полиморфизм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Интерфейсы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Абстрактные классы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Делегирование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Паттерны</a:t>
            </a:r>
            <a:endParaRPr sz="2200"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075" y="1017726"/>
            <a:ext cx="5040226" cy="32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